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D0A4"/>
    <a:srgbClr val="252E18"/>
    <a:srgbClr val="647B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0" d="100"/>
          <a:sy n="70" d="100"/>
        </p:scale>
        <p:origin x="5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6FB012-E420-4B95-AE63-A8D98F1E9FF8}" type="datetime1">
              <a:rPr lang="es-ES" smtClean="0"/>
              <a:t>22/11/2022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83E88-2765-4140-A04D-8B1D491FFF4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428893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BEC11F6-780B-4A70-BC74-0ABACE79CAA5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E6DE88F-1F85-4A27-9D34-D74A50E7B0DA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E6DE88F-1F85-4A27-9D34-D74A50E7B0DA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17270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s-ES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s-ES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1C7952-479D-4D4B-8F19-C6026F510D9E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758912-430E-46D1-BA95-7CF218A879F9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D604E1-623C-4365-B688-201238FB20C0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ADFC75-E87D-46C2-9102-15C11F0259DB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1" name="Cuadro de texto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8000" noProof="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Cuadro de texto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E54EC6-1219-49EE-8B80-3C24DE8E5A44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4DCC15-8F35-48A3-948F-896E04D77AE9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Imagen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Imagen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76F276-4198-468B-A622-B7B7E3766911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5F9175-B10B-4641-995C-12E45A3F36CD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CEA549-D5CD-4EAF-92DD-F120BAE2B00B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9D2F8E-7231-4034-8D2D-3DE6DA3442B3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Imagen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E704EA-5CB1-494A-9524-E0FAE6BBE6C4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842E49-C804-4EEC-9941-A438EC0B005D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CB7135-DC88-46C5-8577-B4652D9D518F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0BDDAF-5FB4-4645-B812-33656A6F2B85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182DB-EE2B-4FEC-B9F5-C787A05118D2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7305C6AA-9D71-4080-8813-13E932244C60}" type="datetime1">
              <a:rPr lang="es-ES" noProof="0" smtClean="0"/>
              <a:t>22/11/2022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utexas.edu/users/novak/sparcv9.pdf" TargetMode="External"/><Relationship Id="rId2" Type="http://schemas.openxmlformats.org/officeDocument/2006/relationships/hyperlink" Target="http://datasheets.chipdb.org/Sun/stp1030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oracle.com/technetwork/server-storage/sun-sparc-enterprise/documentation/sparc-usersmanual-2516676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0B4DE34-E062-BA55-57C1-B3C28695D3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61545" y="0"/>
            <a:ext cx="12353545" cy="6858000"/>
          </a:xfrm>
          <a:prstGeom prst="rect">
            <a:avLst/>
          </a:prstGeom>
        </p:spPr>
      </p:pic>
      <p:sp useBgFill="1">
        <p:nvSpPr>
          <p:cNvPr id="103" name="Forma libre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a16="http://schemas.microsoft.com/office/drawing/2014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 rtlCol="0">
            <a:normAutofit/>
          </a:bodyPr>
          <a:lstStyle/>
          <a:p>
            <a:pPr algn="l"/>
            <a:r>
              <a:rPr lang="es-ES" sz="4000" dirty="0"/>
              <a:t>Arquitectura </a:t>
            </a:r>
            <a:r>
              <a:rPr lang="es-ES" sz="4000" dirty="0" err="1"/>
              <a:t>UltraSPARC</a:t>
            </a:r>
            <a:r>
              <a:rPr lang="es-ES" sz="4000" dirty="0"/>
              <a:t>-I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 rtlCol="0">
            <a:normAutofit/>
          </a:bodyPr>
          <a:lstStyle/>
          <a:p>
            <a:pPr algn="l" rtl="0"/>
            <a:r>
              <a:rPr lang="es-ES" dirty="0"/>
              <a:t>Rebeca Maestro López</a:t>
            </a:r>
            <a:endParaRPr lang="es-ES" sz="2300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ángulo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5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66983" y="10"/>
            <a:ext cx="6096000" cy="6857990"/>
          </a:xfrm>
          <a:prstGeom prst="rect">
            <a:avLst/>
          </a:prstGeom>
        </p:spPr>
      </p:pic>
      <p:pic>
        <p:nvPicPr>
          <p:cNvPr id="57" name="Imagen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rtlCol="0" anchor="b">
            <a:normAutofit/>
          </a:bodyPr>
          <a:lstStyle/>
          <a:p>
            <a:pPr algn="l"/>
            <a:r>
              <a:rPr lang="es-ES" sz="5400" dirty="0"/>
              <a:t>Índice </a:t>
            </a:r>
          </a:p>
        </p:txBody>
      </p:sp>
      <p:sp>
        <p:nvSpPr>
          <p:cNvPr id="24" name="Marcador de contenido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rtlCol="0" anchor="t">
            <a:normAutofit fontScale="92500" lnSpcReduction="20000"/>
          </a:bodyPr>
          <a:lstStyle/>
          <a:p>
            <a:pPr lvl="0" rtl="0">
              <a:buFont typeface="Wingdings" panose="05000000000000000000" pitchFamily="2" charset="2"/>
              <a:buChar char="q"/>
            </a:pPr>
            <a:r>
              <a:rPr lang="es-ES" sz="3000" dirty="0"/>
              <a:t>Características</a:t>
            </a:r>
          </a:p>
          <a:p>
            <a:pPr lvl="0" rtl="0">
              <a:buFont typeface="Wingdings" panose="05000000000000000000" pitchFamily="2" charset="2"/>
              <a:buChar char="q"/>
            </a:pPr>
            <a:r>
              <a:rPr lang="es-ES" sz="3000" dirty="0"/>
              <a:t>Multiprocesador</a:t>
            </a:r>
          </a:p>
          <a:p>
            <a:pPr lvl="0" rtl="0">
              <a:buFont typeface="Wingdings" panose="05000000000000000000" pitchFamily="2" charset="2"/>
              <a:buChar char="q"/>
            </a:pPr>
            <a:r>
              <a:rPr lang="es-ES" sz="3000" dirty="0"/>
              <a:t>Coherencia</a:t>
            </a:r>
          </a:p>
          <a:p>
            <a:pPr lvl="0" rtl="0">
              <a:buFont typeface="Wingdings" panose="05000000000000000000" pitchFamily="2" charset="2"/>
              <a:buChar char="q"/>
            </a:pPr>
            <a:r>
              <a:rPr lang="es-ES" sz="3000" dirty="0"/>
              <a:t>Consistencia</a:t>
            </a:r>
          </a:p>
          <a:p>
            <a:pPr lvl="0" rtl="0">
              <a:buFont typeface="Wingdings" panose="05000000000000000000" pitchFamily="2" charset="2"/>
              <a:buChar char="q"/>
            </a:pPr>
            <a:r>
              <a:rPr lang="es-ES" sz="3000" dirty="0"/>
              <a:t>Sincronización</a:t>
            </a:r>
          </a:p>
          <a:p>
            <a:pPr lvl="0" rtl="0">
              <a:buFont typeface="Wingdings" panose="05000000000000000000" pitchFamily="2" charset="2"/>
              <a:buChar char="q"/>
            </a:pPr>
            <a:r>
              <a:rPr lang="es-ES" sz="3000" dirty="0"/>
              <a:t>Rendimiento</a:t>
            </a:r>
          </a:p>
          <a:p>
            <a:pPr lvl="0" rtl="0">
              <a:buFont typeface="Wingdings" panose="05000000000000000000" pitchFamily="2" charset="2"/>
              <a:buChar char="q"/>
            </a:pPr>
            <a:r>
              <a:rPr lang="es-ES" sz="3000" dirty="0"/>
              <a:t>Bibliografía</a:t>
            </a:r>
          </a:p>
          <a:p>
            <a:pPr rtl="0"/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3DB34C-F047-65DC-ABC9-81F9E443E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1616" y="630936"/>
            <a:ext cx="5490220" cy="123418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s-ES" sz="5400" b="1" kern="1200" dirty="0"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Características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CCB4C4-71C4-7B8D-37D2-DE579B73D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72623" y="3002280"/>
            <a:ext cx="4928205" cy="3558414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marL="36900" indent="0">
              <a:lnSpc>
                <a:spcPct val="100000"/>
              </a:lnSpc>
              <a:buFont typeface="Wingdings 2" charset="2"/>
              <a:buNone/>
            </a:pPr>
            <a:r>
              <a:rPr lang="es-ES" sz="3400" dirty="0"/>
              <a:t>Implementación</a:t>
            </a:r>
          </a:p>
          <a:p>
            <a:pPr>
              <a:lnSpc>
                <a:spcPct val="100000"/>
              </a:lnSpc>
            </a:pPr>
            <a:r>
              <a:rPr lang="es-ES" sz="3400" dirty="0"/>
              <a:t>16KB cache de instrucciones  </a:t>
            </a:r>
          </a:p>
          <a:p>
            <a:pPr>
              <a:lnSpc>
                <a:spcPct val="100000"/>
              </a:lnSpc>
            </a:pPr>
            <a:r>
              <a:rPr lang="es-ES" sz="3400" dirty="0"/>
              <a:t>Unidad de ejecución con dos </a:t>
            </a:r>
            <a:r>
              <a:rPr lang="es-ES" sz="3400" dirty="0" err="1"/>
              <a:t>ALUs</a:t>
            </a:r>
            <a:r>
              <a:rPr lang="es-ES" sz="3400" dirty="0"/>
              <a:t>  </a:t>
            </a:r>
          </a:p>
          <a:p>
            <a:pPr>
              <a:lnSpc>
                <a:spcPct val="100000"/>
              </a:lnSpc>
            </a:pPr>
            <a:r>
              <a:rPr lang="es-ES" sz="3400" dirty="0"/>
              <a:t> Load buffer </a:t>
            </a:r>
          </a:p>
          <a:p>
            <a:pPr>
              <a:lnSpc>
                <a:spcPct val="100000"/>
              </a:lnSpc>
            </a:pPr>
            <a:r>
              <a:rPr lang="es-ES" sz="3400" dirty="0"/>
              <a:t> Store buffer  </a:t>
            </a:r>
          </a:p>
          <a:p>
            <a:pPr>
              <a:lnSpc>
                <a:spcPct val="100000"/>
              </a:lnSpc>
            </a:pPr>
            <a:r>
              <a:rPr lang="es-ES" sz="3400" dirty="0"/>
              <a:t>Data cache (Primer nivel de cache)  </a:t>
            </a:r>
          </a:p>
          <a:p>
            <a:pPr>
              <a:lnSpc>
                <a:spcPct val="100000"/>
              </a:lnSpc>
            </a:pPr>
            <a:r>
              <a:rPr lang="es-ES" sz="3400" dirty="0"/>
              <a:t>Data </a:t>
            </a:r>
            <a:r>
              <a:rPr lang="es-ES" sz="3400" dirty="0" err="1"/>
              <a:t>Memory</a:t>
            </a:r>
            <a:r>
              <a:rPr lang="es-ES" sz="3400" dirty="0"/>
              <a:t> Management </a:t>
            </a:r>
            <a:r>
              <a:rPr lang="es-ES" sz="3400" dirty="0" err="1"/>
              <a:t>Unit</a:t>
            </a:r>
            <a:r>
              <a:rPr lang="es-ES" sz="3400" dirty="0"/>
              <a:t> (DMMU) </a:t>
            </a:r>
          </a:p>
          <a:p>
            <a:pPr>
              <a:lnSpc>
                <a:spcPct val="100000"/>
              </a:lnSpc>
            </a:pPr>
            <a:r>
              <a:rPr lang="es-ES" sz="3400" dirty="0"/>
              <a:t> </a:t>
            </a:r>
            <a:r>
              <a:rPr lang="es-ES" sz="3400" dirty="0" err="1"/>
              <a:t>External</a:t>
            </a:r>
            <a:r>
              <a:rPr lang="es-ES" sz="3400" dirty="0"/>
              <a:t> cache (Segundo nivel de cache</a:t>
            </a:r>
            <a:r>
              <a:rPr lang="es-ES" sz="1800" dirty="0"/>
              <a:t>)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7BF6543-34FE-0A66-E2F2-8B23AE77D2DE}"/>
              </a:ext>
            </a:extLst>
          </p:cNvPr>
          <p:cNvSpPr txBox="1"/>
          <p:nvPr/>
        </p:nvSpPr>
        <p:spPr>
          <a:xfrm>
            <a:off x="1148080" y="1865123"/>
            <a:ext cx="10728960" cy="1234186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s-E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Multi-Processing </a:t>
            </a:r>
            <a:r>
              <a:rPr lang="es-E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Support</a:t>
            </a:r>
            <a:r>
              <a:rPr lang="es-E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 </a:t>
            </a:r>
            <a:r>
              <a:rPr lang="es-ES" sz="24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Glueless</a:t>
            </a:r>
            <a:r>
              <a:rPr lang="es-E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 4-processor conexión con mínima latencia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s-ES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Sondeo y Basados en Directorios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s-ES" sz="23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6115913-1E11-71EA-EF28-F0B879661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1360" y="2768600"/>
            <a:ext cx="3362960" cy="340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966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2F9B76-9FDE-3043-BD2F-77FC3E483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anchor="ctr">
            <a:normAutofit/>
          </a:bodyPr>
          <a:lstStyle/>
          <a:p>
            <a:r>
              <a:rPr lang="es-ES" b="1" dirty="0"/>
              <a:t>Multiprocesador</a:t>
            </a:r>
          </a:p>
        </p:txBody>
      </p:sp>
      <p:pic>
        <p:nvPicPr>
          <p:cNvPr id="1026" name="Picture 2" descr="UltraSPARC III HistoriayDescripción">
            <a:extLst>
              <a:ext uri="{FF2B5EF4-FFF2-40B4-BE49-F238E27FC236}">
                <a16:creationId xmlns:a16="http://schemas.microsoft.com/office/drawing/2014/main" id="{D43473DC-3D8F-A4F0-7FC8-72AC8ED1F4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61" b="16987"/>
          <a:stretch/>
        </p:blipFill>
        <p:spPr bwMode="auto">
          <a:xfrm>
            <a:off x="913795" y="2076450"/>
            <a:ext cx="4856841" cy="3622671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BC0C60-4DC1-A515-F4DE-29BC710779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s-ES" dirty="0"/>
              <a:t>Como implementa la arquitectura SPARC V9 64-bit RISC esta explota TLP de grano fino, también ILP aunque no tiene SMT.</a:t>
            </a:r>
          </a:p>
          <a:p>
            <a:pPr>
              <a:lnSpc>
                <a:spcPct val="100000"/>
              </a:lnSpc>
            </a:pPr>
            <a:r>
              <a:rPr lang="es-ES" dirty="0"/>
              <a:t>Tiene un sistema SMP (</a:t>
            </a:r>
            <a:r>
              <a:rPr lang="es-ES" dirty="0" err="1"/>
              <a:t>Shared</a:t>
            </a:r>
            <a:r>
              <a:rPr lang="es-ES" dirty="0"/>
              <a:t> </a:t>
            </a:r>
            <a:r>
              <a:rPr lang="es-ES" dirty="0" err="1"/>
              <a:t>memory</a:t>
            </a:r>
            <a:r>
              <a:rPr lang="es-ES" dirty="0"/>
              <a:t> </a:t>
            </a:r>
            <a:r>
              <a:rPr lang="es-ES" dirty="0" err="1"/>
              <a:t>multiprocessor</a:t>
            </a:r>
            <a:r>
              <a:rPr lang="es-ES" dirty="0"/>
              <a:t>),con gran ancho de banda, además la conexión </a:t>
            </a:r>
            <a:r>
              <a:rPr lang="es-ES" dirty="0" err="1"/>
              <a:t>fisica</a:t>
            </a:r>
            <a:r>
              <a:rPr lang="es-ES" dirty="0"/>
              <a:t> entre el procesador y la interfaz del bus de datos consiste en un bus de direcciones.</a:t>
            </a:r>
          </a:p>
        </p:txBody>
      </p:sp>
    </p:spTree>
    <p:extLst>
      <p:ext uri="{BB962C8B-B14F-4D97-AF65-F5344CB8AC3E}">
        <p14:creationId xmlns:p14="http://schemas.microsoft.com/office/powerpoint/2010/main" val="3766233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A9096B-BDCB-6E62-5B87-50034ECAF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6547709" cy="1257300"/>
          </a:xfrm>
        </p:spPr>
        <p:txBody>
          <a:bodyPr/>
          <a:lstStyle/>
          <a:p>
            <a:pPr algn="l"/>
            <a:r>
              <a:rPr lang="es-ES" dirty="0"/>
              <a:t>  </a:t>
            </a:r>
            <a:r>
              <a:rPr lang="es-ES" b="1" dirty="0"/>
              <a:t>Coherencia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C8481D-E501-984D-1BB3-6E1EC8ED2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665" y="2076450"/>
            <a:ext cx="7123175" cy="4781550"/>
          </a:xfrm>
        </p:spPr>
        <p:txBody>
          <a:bodyPr>
            <a:normAutofit fontScale="92500"/>
          </a:bodyPr>
          <a:lstStyle/>
          <a:p>
            <a:r>
              <a:rPr lang="es-ES" dirty="0"/>
              <a:t>Utiliza la política de i</a:t>
            </a:r>
            <a:r>
              <a:rPr lang="es-ES" u="sng" dirty="0"/>
              <a:t>nvalidación por escritura, </a:t>
            </a:r>
            <a:r>
              <a:rPr lang="es-ES" dirty="0"/>
              <a:t>asegurándose que un procesador tiene acceso exclusivo a un dato antes de que acceda a él y invalidando el resto de copias. </a:t>
            </a:r>
          </a:p>
          <a:p>
            <a:r>
              <a:rPr lang="es-ES" dirty="0"/>
              <a:t>Basado en el protocolo MOESI de invalidación de 5 estados.</a:t>
            </a:r>
          </a:p>
          <a:p>
            <a:pPr marL="36900" indent="0">
              <a:buNone/>
            </a:pPr>
            <a:r>
              <a:rPr lang="es-ES" dirty="0"/>
              <a:t>	Usando los mismos tags para los estados:</a:t>
            </a:r>
          </a:p>
          <a:p>
            <a:pPr marL="414000" lvl="1" indent="0">
              <a:buNone/>
            </a:pPr>
            <a:r>
              <a:rPr lang="es-ES" dirty="0"/>
              <a:t>Exclusivo modificado (M)  </a:t>
            </a:r>
          </a:p>
          <a:p>
            <a:pPr marL="414000" lvl="1" indent="0">
              <a:buNone/>
            </a:pPr>
            <a:r>
              <a:rPr lang="es-ES" dirty="0"/>
              <a:t>Compartido modificado (O)  </a:t>
            </a:r>
          </a:p>
          <a:p>
            <a:pPr marL="414000" lvl="1" indent="0">
              <a:buNone/>
            </a:pPr>
            <a:r>
              <a:rPr lang="es-ES" dirty="0"/>
              <a:t>Exclusivo limpio (E)  </a:t>
            </a:r>
          </a:p>
          <a:p>
            <a:pPr marL="414000" lvl="1" indent="0">
              <a:buNone/>
            </a:pPr>
            <a:r>
              <a:rPr lang="es-ES" dirty="0"/>
              <a:t>Compartido limpio (S)  </a:t>
            </a:r>
          </a:p>
          <a:p>
            <a:pPr marL="414000" lvl="1" indent="0">
              <a:buNone/>
            </a:pPr>
            <a:r>
              <a:rPr lang="es-ES" dirty="0"/>
              <a:t>Invalido (I)   </a:t>
            </a:r>
          </a:p>
          <a:p>
            <a:pPr marL="36900" indent="0">
              <a:buNone/>
            </a:pPr>
            <a:r>
              <a:rPr lang="es-ES" dirty="0"/>
              <a:t>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F605322-707C-29AB-8628-2B6C102031CA}"/>
              </a:ext>
            </a:extLst>
          </p:cNvPr>
          <p:cNvSpPr txBox="1"/>
          <p:nvPr/>
        </p:nvSpPr>
        <p:spPr>
          <a:xfrm>
            <a:off x="7863840" y="842849"/>
            <a:ext cx="3737864" cy="1323439"/>
          </a:xfrm>
          <a:prstGeom prst="rect">
            <a:avLst/>
          </a:prstGeom>
          <a:solidFill>
            <a:srgbClr val="252E18"/>
          </a:solidFill>
        </p:spPr>
        <p:txBody>
          <a:bodyPr wrap="square" rtlCol="0">
            <a:spAutoFit/>
          </a:bodyPr>
          <a:lstStyle/>
          <a:p>
            <a:r>
              <a:rPr lang="es-E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La unidad de coherencia de cache tamaño 64 bytes y las transacciones de coherencia en lectura y escritura transfieren bloques de 64 byte.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CFE6A0E-D53E-86B6-B53A-4E373598D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2375838"/>
            <a:ext cx="3737864" cy="429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761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6801C4-DF3A-FB34-29EA-AA23498C0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dirty="0"/>
              <a:t>Consistencia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80EE9F-D8FF-28D8-81AF-6B01653F0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6895181" cy="4552950"/>
          </a:xfrm>
        </p:spPr>
        <p:txBody>
          <a:bodyPr/>
          <a:lstStyle/>
          <a:p>
            <a:pPr marL="36900" indent="0">
              <a:buNone/>
            </a:pPr>
            <a:r>
              <a:rPr lang="es-ES" dirty="0"/>
              <a:t>Soporta los tres modelos de memoria de consistencia secuencial</a:t>
            </a:r>
          </a:p>
          <a:p>
            <a:r>
              <a:rPr lang="es-ES" dirty="0"/>
              <a:t> Total Store </a:t>
            </a:r>
            <a:r>
              <a:rPr lang="es-ES" dirty="0" err="1"/>
              <a:t>Order</a:t>
            </a:r>
            <a:r>
              <a:rPr lang="es-ES" dirty="0"/>
              <a:t>  </a:t>
            </a:r>
          </a:p>
          <a:p>
            <a:r>
              <a:rPr lang="es-ES" dirty="0"/>
              <a:t> </a:t>
            </a:r>
            <a:r>
              <a:rPr lang="es-ES" dirty="0" err="1"/>
              <a:t>Partial</a:t>
            </a:r>
            <a:r>
              <a:rPr lang="es-ES" dirty="0"/>
              <a:t> Store </a:t>
            </a:r>
            <a:r>
              <a:rPr lang="es-ES" dirty="0" err="1"/>
              <a:t>Order</a:t>
            </a:r>
            <a:r>
              <a:rPr lang="es-ES" dirty="0"/>
              <a:t>  </a:t>
            </a:r>
          </a:p>
          <a:p>
            <a:r>
              <a:rPr lang="es-ES" dirty="0" err="1"/>
              <a:t>Relaxed</a:t>
            </a:r>
            <a:r>
              <a:rPr lang="es-ES" dirty="0"/>
              <a:t> </a:t>
            </a:r>
            <a:r>
              <a:rPr lang="es-ES" dirty="0" err="1"/>
              <a:t>Memory</a:t>
            </a:r>
            <a:r>
              <a:rPr lang="es-ES" dirty="0"/>
              <a:t> </a:t>
            </a:r>
            <a:r>
              <a:rPr lang="es-ES" dirty="0" err="1"/>
              <a:t>Order</a:t>
            </a:r>
            <a:r>
              <a:rPr lang="es-ES" dirty="0"/>
              <a:t>    </a:t>
            </a:r>
          </a:p>
          <a:p>
            <a:pPr marL="36900" indent="0">
              <a:buNone/>
            </a:pPr>
            <a:r>
              <a:rPr lang="es-ES" dirty="0"/>
              <a:t>Las instrucciones MEMBAR y un modelo más débil que conduce a una mejor performance.</a:t>
            </a:r>
          </a:p>
        </p:txBody>
      </p:sp>
    </p:spTree>
    <p:extLst>
      <p:ext uri="{BB962C8B-B14F-4D97-AF65-F5344CB8AC3E}">
        <p14:creationId xmlns:p14="http://schemas.microsoft.com/office/powerpoint/2010/main" val="1861585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F09E76-028D-4DF9-85E0-2783CAB33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282" y="690118"/>
            <a:ext cx="10353762" cy="1257300"/>
          </a:xfrm>
        </p:spPr>
        <p:txBody>
          <a:bodyPr/>
          <a:lstStyle/>
          <a:p>
            <a:r>
              <a:rPr lang="es-ES" b="1" dirty="0"/>
              <a:t>Sincronización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DF5914-BE00-7146-89E8-00EAB01B9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282" y="1866900"/>
            <a:ext cx="7699853" cy="4434078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s-ES" dirty="0"/>
              <a:t>Tiene instrucciones de sincronización</a:t>
            </a:r>
          </a:p>
          <a:p>
            <a:pPr marL="36900" indent="0">
              <a:buNone/>
            </a:pPr>
            <a:r>
              <a:rPr lang="es-ES" dirty="0"/>
              <a:t>Principalmente FLUSH y MEMBAR (Barrera)</a:t>
            </a:r>
          </a:p>
          <a:p>
            <a:r>
              <a:rPr lang="es-ES" u="sng" dirty="0" err="1"/>
              <a:t>Lookaside</a:t>
            </a:r>
            <a:r>
              <a:rPr lang="es-ES" u="sng" dirty="0"/>
              <a:t> </a:t>
            </a:r>
            <a:r>
              <a:rPr lang="es-ES" u="sng" dirty="0" err="1"/>
              <a:t>Barrier</a:t>
            </a:r>
            <a:r>
              <a:rPr lang="es-ES" u="sng" dirty="0"/>
              <a:t> : </a:t>
            </a:r>
            <a:r>
              <a:rPr lang="es-ES" dirty="0"/>
              <a:t>operación atómica de lectura y luego ajuste de memoria  </a:t>
            </a:r>
          </a:p>
          <a:p>
            <a:r>
              <a:rPr lang="es-ES" dirty="0"/>
              <a:t> </a:t>
            </a:r>
            <a:r>
              <a:rPr lang="es-ES" u="sng" dirty="0" err="1"/>
              <a:t>Memory</a:t>
            </a:r>
            <a:r>
              <a:rPr lang="es-ES" u="sng" dirty="0"/>
              <a:t> </a:t>
            </a:r>
            <a:r>
              <a:rPr lang="es-ES" u="sng" dirty="0" err="1"/>
              <a:t>Issue</a:t>
            </a:r>
            <a:r>
              <a:rPr lang="es-ES" u="sng" dirty="0"/>
              <a:t> </a:t>
            </a:r>
            <a:r>
              <a:rPr lang="es-ES" u="sng" dirty="0" err="1"/>
              <a:t>Barrier</a:t>
            </a:r>
            <a:r>
              <a:rPr lang="es-ES" dirty="0"/>
              <a:t>:  compara el contenido de un registro con un valor en memoria e intercambia memoria con el contenido de otro registro si la comparación fue igual   </a:t>
            </a:r>
          </a:p>
          <a:p>
            <a:r>
              <a:rPr lang="es-ES" u="sng" dirty="0" err="1"/>
              <a:t>Synchronization</a:t>
            </a:r>
            <a:r>
              <a:rPr lang="es-ES" u="sng" dirty="0"/>
              <a:t> </a:t>
            </a:r>
            <a:r>
              <a:rPr lang="es-ES" u="sng" dirty="0" err="1"/>
              <a:t>Barrier</a:t>
            </a:r>
            <a:r>
              <a:rPr lang="es-ES" u="sng" dirty="0"/>
              <a:t>:  </a:t>
            </a:r>
            <a:r>
              <a:rPr lang="es-ES" dirty="0"/>
              <a:t>se utilizan para sincronizar el orden de la memoria compartida en operaciones observadas por los procesadores.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F072A8C-88BD-C26F-A236-7074999CB3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14140" r="14097"/>
          <a:stretch/>
        </p:blipFill>
        <p:spPr>
          <a:xfrm>
            <a:off x="8432800" y="1238250"/>
            <a:ext cx="3413760" cy="492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444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9AC128-2F0C-87FA-5E5B-711237911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anchor="ctr">
            <a:normAutofit/>
          </a:bodyPr>
          <a:lstStyle/>
          <a:p>
            <a:r>
              <a:rPr lang="es-ES" b="1" dirty="0"/>
              <a:t>Rendimiento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9E8F0DD-19F6-697D-F3C2-726FF694ED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547"/>
          <a:stretch/>
        </p:blipFill>
        <p:spPr>
          <a:xfrm>
            <a:off x="913795" y="2076451"/>
            <a:ext cx="4435437" cy="3308350"/>
          </a:xfrm>
          <a:prstGeom prst="rect">
            <a:avLst/>
          </a:prstGeom>
          <a:noFill/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16C797-1C38-E43A-712F-038EE0836B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76728" y="1871472"/>
            <a:ext cx="5801477" cy="4171949"/>
          </a:xfrm>
        </p:spPr>
        <p:txBody>
          <a:bodyPr anchor="t"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s-ES" sz="2400" dirty="0"/>
              <a:t>La nueva arquitectura contiene 16 </a:t>
            </a:r>
            <a:r>
              <a:rPr lang="es-ES" sz="2400" dirty="0" err="1"/>
              <a:t>regitros</a:t>
            </a:r>
            <a:r>
              <a:rPr lang="es-ES" sz="2400" dirty="0"/>
              <a:t> de doble precisión adicionales de coma flotante, lo que eleva el total a 32. Estos registros adicionales reducen el tráfico de memoria, lo que permite que los programas se ejecuten más rápido.</a:t>
            </a:r>
          </a:p>
          <a:p>
            <a:pPr>
              <a:lnSpc>
                <a:spcPct val="100000"/>
              </a:lnSpc>
            </a:pPr>
            <a:r>
              <a:rPr lang="es-ES" sz="2400" dirty="0"/>
              <a:t>Los nuevos registros de punto flotante también se pueden direccionar como ocho registros de precisión cuádruple. El soporte de SPARC-V9 para un formato de punto flotante cuádruple de 128 bits es exclusivo para microprocesadores.</a:t>
            </a:r>
          </a:p>
        </p:txBody>
      </p:sp>
    </p:spTree>
    <p:extLst>
      <p:ext uri="{BB962C8B-B14F-4D97-AF65-F5344CB8AC3E}">
        <p14:creationId xmlns:p14="http://schemas.microsoft.com/office/powerpoint/2010/main" val="4054836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EBC83D-E3DC-A468-2CB3-96AF68107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Bibliografía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6DEFA4-C798-D9E6-EF76-41B28A2557AC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  <a:ln>
            <a:solidFill>
              <a:srgbClr val="BED0A4"/>
            </a:solidFill>
          </a:ln>
        </p:spPr>
        <p:txBody>
          <a:bodyPr/>
          <a:lstStyle/>
          <a:p>
            <a:r>
              <a:rPr lang="es-ES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http://datasheets.chipdb.org/Sun/stp1030.pdf</a:t>
            </a:r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https://www.cs.utexas.edu/users/novak/sparcv9.pdf</a:t>
            </a:r>
            <a:endParaRPr lang="es-ES" dirty="0">
              <a:solidFill>
                <a:schemeClr val="tx1"/>
              </a:solidFill>
            </a:endParaRPr>
          </a:p>
          <a:p>
            <a:r>
              <a:rPr lang="es-E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https://www.oracle.com/technetwork/server-storage/sun-sparc-enterprise/documentation/sparc-usersmanual-2516676.pdf</a:t>
            </a:r>
            <a:endParaRPr lang="es-ES" dirty="0">
              <a:solidFill>
                <a:schemeClr val="tx1"/>
              </a:solidFill>
            </a:endParaRPr>
          </a:p>
          <a:p>
            <a:pPr marL="3690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816117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6072_TF55705232.potx" id="{48989EC3-9309-4897-8C0D-BDF2311BCEFB}" vid="{43797E30-B318-41B0-A673-A012DE2BDE9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{4E08827F-DD05-4A5A-ACAF-36FC0F8219F9}tf55705232_win32</Template>
  <TotalTime>51</TotalTime>
  <Words>470</Words>
  <Application>Microsoft Office PowerPoint</Application>
  <PresentationFormat>Panorámica</PresentationFormat>
  <Paragraphs>56</Paragraphs>
  <Slides>9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Calibri</vt:lpstr>
      <vt:lpstr>Goudy Old Style</vt:lpstr>
      <vt:lpstr>Wingdings</vt:lpstr>
      <vt:lpstr>Wingdings 2</vt:lpstr>
      <vt:lpstr>SlateVTI</vt:lpstr>
      <vt:lpstr>Arquitectura UltraSPARC-I</vt:lpstr>
      <vt:lpstr>Índice </vt:lpstr>
      <vt:lpstr>Características</vt:lpstr>
      <vt:lpstr>Multiprocesador</vt:lpstr>
      <vt:lpstr>  Coherencia</vt:lpstr>
      <vt:lpstr>Consistencia</vt:lpstr>
      <vt:lpstr>Sincronización</vt:lpstr>
      <vt:lpstr>Rendimiento</vt:lpstr>
      <vt:lpstr>Bibliografía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Arquitectura UltraSPARC-I</dc:title>
  <dc:creator>rebe</dc:creator>
  <cp:lastModifiedBy>rebe</cp:lastModifiedBy>
  <cp:revision>2</cp:revision>
  <dcterms:created xsi:type="dcterms:W3CDTF">2022-11-21T23:40:41Z</dcterms:created>
  <dcterms:modified xsi:type="dcterms:W3CDTF">2022-11-22T00:31:54Z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